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46"/>
  </p:notesMasterIdLst>
  <p:handoutMasterIdLst>
    <p:handoutMasterId r:id="rId47"/>
  </p:handoutMasterIdLst>
  <p:sldIdLst>
    <p:sldId id="256" r:id="rId3"/>
    <p:sldId id="656" r:id="rId4"/>
    <p:sldId id="690" r:id="rId5"/>
    <p:sldId id="594" r:id="rId6"/>
    <p:sldId id="687" r:id="rId7"/>
    <p:sldId id="688" r:id="rId8"/>
    <p:sldId id="696" r:id="rId9"/>
    <p:sldId id="352" r:id="rId10"/>
    <p:sldId id="674" r:id="rId11"/>
    <p:sldId id="691" r:id="rId12"/>
    <p:sldId id="692" r:id="rId13"/>
    <p:sldId id="693" r:id="rId14"/>
    <p:sldId id="694" r:id="rId15"/>
    <p:sldId id="695" r:id="rId16"/>
    <p:sldId id="698" r:id="rId17"/>
    <p:sldId id="675" r:id="rId18"/>
    <p:sldId id="677" r:id="rId19"/>
    <p:sldId id="676" r:id="rId20"/>
    <p:sldId id="699" r:id="rId21"/>
    <p:sldId id="681" r:id="rId22"/>
    <p:sldId id="684" r:id="rId23"/>
    <p:sldId id="683" r:id="rId24"/>
    <p:sldId id="679" r:id="rId25"/>
    <p:sldId id="685" r:id="rId26"/>
    <p:sldId id="686" r:id="rId27"/>
    <p:sldId id="697" r:id="rId28"/>
    <p:sldId id="666" r:id="rId29"/>
    <p:sldId id="673" r:id="rId30"/>
    <p:sldId id="670" r:id="rId31"/>
    <p:sldId id="672" r:id="rId32"/>
    <p:sldId id="700" r:id="rId33"/>
    <p:sldId id="704" r:id="rId34"/>
    <p:sldId id="705" r:id="rId35"/>
    <p:sldId id="708" r:id="rId36"/>
    <p:sldId id="709" r:id="rId37"/>
    <p:sldId id="706" r:id="rId38"/>
    <p:sldId id="701" r:id="rId39"/>
    <p:sldId id="702" r:id="rId40"/>
    <p:sldId id="703" r:id="rId41"/>
    <p:sldId id="710" r:id="rId42"/>
    <p:sldId id="707" r:id="rId43"/>
    <p:sldId id="646" r:id="rId44"/>
    <p:sldId id="6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656"/>
            <p14:sldId id="690"/>
            <p14:sldId id="594"/>
            <p14:sldId id="687"/>
            <p14:sldId id="688"/>
            <p14:sldId id="696"/>
            <p14:sldId id="352"/>
            <p14:sldId id="674"/>
            <p14:sldId id="691"/>
            <p14:sldId id="692"/>
            <p14:sldId id="693"/>
            <p14:sldId id="694"/>
            <p14:sldId id="695"/>
            <p14:sldId id="698"/>
            <p14:sldId id="675"/>
            <p14:sldId id="677"/>
            <p14:sldId id="676"/>
            <p14:sldId id="699"/>
            <p14:sldId id="681"/>
            <p14:sldId id="684"/>
            <p14:sldId id="683"/>
            <p14:sldId id="679"/>
            <p14:sldId id="685"/>
            <p14:sldId id="686"/>
            <p14:sldId id="697"/>
            <p14:sldId id="666"/>
            <p14:sldId id="673"/>
            <p14:sldId id="670"/>
            <p14:sldId id="672"/>
            <p14:sldId id="700"/>
            <p14:sldId id="704"/>
            <p14:sldId id="705"/>
            <p14:sldId id="708"/>
            <p14:sldId id="709"/>
            <p14:sldId id="706"/>
            <p14:sldId id="701"/>
            <p14:sldId id="702"/>
            <p14:sldId id="703"/>
            <p14:sldId id="710"/>
            <p14:sldId id="707"/>
            <p14:sldId id="646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111"/>
    <a:srgbClr val="B18A38"/>
    <a:srgbClr val="FF00F9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72" d="100"/>
          <a:sy n="72" d="100"/>
        </p:scale>
        <p:origin x="3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71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70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37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43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5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03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25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14DAE-89E5-438C-B298-CCD8B2A436B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35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63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3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532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73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939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17/02/2021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024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364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17/02/2021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96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81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702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706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28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52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9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17/02/2021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91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17/02/2021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06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82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17/02/2021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17/02/2021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86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17/02/2021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fld id="{08128F8F-2851-4536-A9C7-72A8F35850F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Exclusion periods from </a:t>
            </a:r>
            <a:r>
              <a:rPr lang="en-US" sz="2400" b="1" dirty="0">
                <a:solidFill>
                  <a:srgbClr val="A07111"/>
                </a:solidFill>
              </a:rPr>
              <a:t>01/08/19 to 21/03/20 (previous data)</a:t>
            </a:r>
            <a:endParaRPr lang="en-GB" sz="2400" b="1" dirty="0">
              <a:solidFill>
                <a:srgbClr val="A07111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0FCF3C4-D23A-4744-8FD8-BE7D6D62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8302" r="9223" b="6696"/>
          <a:stretch/>
        </p:blipFill>
        <p:spPr>
          <a:xfrm>
            <a:off x="1124505" y="1198485"/>
            <a:ext cx="994299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4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Exclusion periods from </a:t>
            </a:r>
            <a:r>
              <a:rPr lang="en-US" sz="2400" b="1" dirty="0">
                <a:solidFill>
                  <a:srgbClr val="A07111"/>
                </a:solidFill>
              </a:rPr>
              <a:t>01/08/19 to 21/03/20 (previous data)</a:t>
            </a:r>
            <a:endParaRPr lang="en-GB" sz="2400" b="1" dirty="0">
              <a:solidFill>
                <a:srgbClr val="A0711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48E275-653C-4BFA-9169-4DD701FB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8722" r="9223" b="6415"/>
          <a:stretch/>
        </p:blipFill>
        <p:spPr>
          <a:xfrm>
            <a:off x="1124505" y="1109708"/>
            <a:ext cx="9942990" cy="5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54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Exclusion periods from </a:t>
            </a:r>
            <a:r>
              <a:rPr lang="en-US" sz="2400" b="1" dirty="0">
                <a:solidFill>
                  <a:srgbClr val="A07111"/>
                </a:solidFill>
              </a:rPr>
              <a:t>01/08/19 to 21/03/20 (previous data)</a:t>
            </a:r>
            <a:endParaRPr lang="en-GB" sz="2400" b="1" dirty="0">
              <a:solidFill>
                <a:srgbClr val="A0711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48E275-653C-4BFA-9169-4DD701FB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8722" r="9223" b="6415"/>
          <a:stretch/>
        </p:blipFill>
        <p:spPr>
          <a:xfrm>
            <a:off x="1124505" y="1109709"/>
            <a:ext cx="9942990" cy="4634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84739-89F8-417A-BD64-B2DD16702AA2}"/>
              </a:ext>
            </a:extLst>
          </p:cNvPr>
          <p:cNvSpPr txBox="1"/>
          <p:nvPr/>
        </p:nvSpPr>
        <p:spPr>
          <a:xfrm>
            <a:off x="3524437" y="5698836"/>
            <a:ext cx="21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month and 3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09EBA-B1C9-4A06-BEF2-BBE43995FFB2}"/>
              </a:ext>
            </a:extLst>
          </p:cNvPr>
          <p:cNvSpPr txBox="1"/>
          <p:nvPr/>
        </p:nvSpPr>
        <p:spPr>
          <a:xfrm>
            <a:off x="9758054" y="5680769"/>
            <a:ext cx="93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days</a:t>
            </a:r>
          </a:p>
        </p:txBody>
      </p:sp>
    </p:spTree>
    <p:extLst>
      <p:ext uri="{BB962C8B-B14F-4D97-AF65-F5344CB8AC3E}">
        <p14:creationId xmlns:p14="http://schemas.microsoft.com/office/powerpoint/2010/main" val="41400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Exclusion periods from </a:t>
            </a:r>
            <a:r>
              <a:rPr lang="en-US" sz="2400" b="1" dirty="0">
                <a:solidFill>
                  <a:srgbClr val="A07111"/>
                </a:solidFill>
              </a:rPr>
              <a:t>01/08/19 to 21/03/20 (previous data)</a:t>
            </a:r>
            <a:endParaRPr lang="en-GB" sz="2400" b="1" dirty="0">
              <a:solidFill>
                <a:srgbClr val="A07111"/>
              </a:solidFill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848E275-653C-4BFA-9169-4DD701FB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8722" r="9223" b="6415"/>
          <a:stretch/>
        </p:blipFill>
        <p:spPr>
          <a:xfrm>
            <a:off x="1124505" y="1109709"/>
            <a:ext cx="9942990" cy="4634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84739-89F8-417A-BD64-B2DD16702AA2}"/>
              </a:ext>
            </a:extLst>
          </p:cNvPr>
          <p:cNvSpPr txBox="1"/>
          <p:nvPr/>
        </p:nvSpPr>
        <p:spPr>
          <a:xfrm>
            <a:off x="3524437" y="5698836"/>
            <a:ext cx="21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 month and 3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09EBA-B1C9-4A06-BEF2-BBE43995FFB2}"/>
              </a:ext>
            </a:extLst>
          </p:cNvPr>
          <p:cNvSpPr txBox="1"/>
          <p:nvPr/>
        </p:nvSpPr>
        <p:spPr>
          <a:xfrm>
            <a:off x="9758054" y="5680769"/>
            <a:ext cx="93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8975-C890-49E8-AF3B-F15C98EDD307}"/>
              </a:ext>
            </a:extLst>
          </p:cNvPr>
          <p:cNvSpPr txBox="1"/>
          <p:nvPr/>
        </p:nvSpPr>
        <p:spPr>
          <a:xfrm>
            <a:off x="11067495" y="1713930"/>
            <a:ext cx="1124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 the second region we actually have less data than we thought we had</a:t>
            </a:r>
          </a:p>
        </p:txBody>
      </p:sp>
    </p:spTree>
    <p:extLst>
      <p:ext uri="{BB962C8B-B14F-4D97-AF65-F5344CB8AC3E}">
        <p14:creationId xmlns:p14="http://schemas.microsoft.com/office/powerpoint/2010/main" val="43924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C97A8C7-EA65-4D7C-9F40-AA1A824C5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8861" r="8617" b="6276"/>
          <a:stretch/>
        </p:blipFill>
        <p:spPr>
          <a:xfrm>
            <a:off x="1124505" y="1030077"/>
            <a:ext cx="10016972" cy="4855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Exclusion periods from </a:t>
            </a:r>
            <a:r>
              <a:rPr lang="en-US" sz="2400" b="1" dirty="0">
                <a:solidFill>
                  <a:srgbClr val="A07111"/>
                </a:solidFill>
              </a:rPr>
              <a:t>01/08/19 to 21/03/20 (previous data)</a:t>
            </a:r>
            <a:endParaRPr lang="en-GB" sz="2400" b="1" dirty="0">
              <a:solidFill>
                <a:srgbClr val="A0711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A8FD2A4-8181-430D-9A3A-583E559DE63D}"/>
              </a:ext>
            </a:extLst>
          </p:cNvPr>
          <p:cNvSpPr/>
          <p:nvPr/>
        </p:nvSpPr>
        <p:spPr>
          <a:xfrm rot="5400000">
            <a:off x="3280301" y="5100221"/>
            <a:ext cx="62147" cy="6747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F930916-1932-4951-A2DB-EF6B521783F2}"/>
              </a:ext>
            </a:extLst>
          </p:cNvPr>
          <p:cNvSpPr/>
          <p:nvPr/>
        </p:nvSpPr>
        <p:spPr>
          <a:xfrm rot="5400000">
            <a:off x="2285997" y="5100221"/>
            <a:ext cx="62147" cy="6747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FE09EF3-4529-4B9D-BC77-6694B8E55C78}"/>
              </a:ext>
            </a:extLst>
          </p:cNvPr>
          <p:cNvSpPr/>
          <p:nvPr/>
        </p:nvSpPr>
        <p:spPr>
          <a:xfrm rot="5400000">
            <a:off x="7560825" y="5110577"/>
            <a:ext cx="62147" cy="6747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45E4B01-1A30-4951-9A6C-E017E982249D}"/>
              </a:ext>
            </a:extLst>
          </p:cNvPr>
          <p:cNvSpPr/>
          <p:nvPr/>
        </p:nvSpPr>
        <p:spPr>
          <a:xfrm rot="5400000">
            <a:off x="8732679" y="5092820"/>
            <a:ext cx="62147" cy="6747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57B36-EA41-4350-9349-C495A6D90C5B}"/>
              </a:ext>
            </a:extLst>
          </p:cNvPr>
          <p:cNvSpPr txBox="1"/>
          <p:nvPr/>
        </p:nvSpPr>
        <p:spPr>
          <a:xfrm>
            <a:off x="3460066" y="5973410"/>
            <a:ext cx="5271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Possible data that could be used for testing the model</a:t>
            </a:r>
          </a:p>
        </p:txBody>
      </p:sp>
    </p:spTree>
    <p:extLst>
      <p:ext uri="{BB962C8B-B14F-4D97-AF65-F5344CB8AC3E}">
        <p14:creationId xmlns:p14="http://schemas.microsoft.com/office/powerpoint/2010/main" val="45348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01E1495-B1BD-4247-94AB-CA1E9B6BC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8861" r="8617" b="6276"/>
          <a:stretch/>
        </p:blipFill>
        <p:spPr>
          <a:xfrm>
            <a:off x="1124505" y="1030077"/>
            <a:ext cx="10016972" cy="4855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</a:t>
            </a:r>
            <a:r>
              <a:rPr lang="en-US" altLang="en-US" sz="2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the first region is used for training </a:t>
            </a:r>
            <a:endParaRPr lang="en-GB" sz="2400" b="1" dirty="0">
              <a:solidFill>
                <a:srgbClr val="A0711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FA970-2D81-45C6-B2AC-FE3A7F26685A}"/>
              </a:ext>
            </a:extLst>
          </p:cNvPr>
          <p:cNvCxnSpPr>
            <a:cxnSpLocks/>
          </p:cNvCxnSpPr>
          <p:nvPr/>
        </p:nvCxnSpPr>
        <p:spPr>
          <a:xfrm flipV="1">
            <a:off x="4189513" y="5322543"/>
            <a:ext cx="443834" cy="385314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1429A9-F9D7-4E44-80C3-AFCD0BB3CF8E}"/>
              </a:ext>
            </a:extLst>
          </p:cNvPr>
          <p:cNvSpPr txBox="1"/>
          <p:nvPr/>
        </p:nvSpPr>
        <p:spPr>
          <a:xfrm>
            <a:off x="3613212" y="5768227"/>
            <a:ext cx="11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6B919-2BE9-4361-A5AC-FC8F5009CD8C}"/>
              </a:ext>
            </a:extLst>
          </p:cNvPr>
          <p:cNvSpPr txBox="1"/>
          <p:nvPr/>
        </p:nvSpPr>
        <p:spPr>
          <a:xfrm>
            <a:off x="9769767" y="5689804"/>
            <a:ext cx="85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187915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1):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07AC11-9FFF-4604-AC67-BA84C413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9142" r="9199" b="50000"/>
          <a:stretch/>
        </p:blipFill>
        <p:spPr>
          <a:xfrm>
            <a:off x="838200" y="1121607"/>
            <a:ext cx="9916358" cy="2198642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FAD22AB-8CD0-4833-A49C-9B14ED7DB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9142" r="9199" b="50000"/>
          <a:stretch/>
        </p:blipFill>
        <p:spPr>
          <a:xfrm>
            <a:off x="838200" y="3874686"/>
            <a:ext cx="9916358" cy="21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1):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07AC11-9FFF-4604-AC67-BA84C413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9142" r="9199" b="50000"/>
          <a:stretch/>
        </p:blipFill>
        <p:spPr>
          <a:xfrm>
            <a:off x="838200" y="1121607"/>
            <a:ext cx="9916358" cy="2198642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FAD22AB-8CD0-4833-A49C-9B14ED7DB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9142" r="9199" b="50000"/>
          <a:stretch/>
        </p:blipFill>
        <p:spPr>
          <a:xfrm>
            <a:off x="838200" y="3874686"/>
            <a:ext cx="9916358" cy="2113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D1FAA-E906-4AA3-BB3D-B8AB824E47AB}"/>
              </a:ext>
            </a:extLst>
          </p:cNvPr>
          <p:cNvSpPr txBox="1"/>
          <p:nvPr/>
        </p:nvSpPr>
        <p:spPr>
          <a:xfrm>
            <a:off x="10754558" y="3320249"/>
            <a:ext cx="98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54949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1):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75F8F3-60FC-40CA-9383-3E29845A3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9701" r="9490" b="50000"/>
          <a:stretch/>
        </p:blipFill>
        <p:spPr>
          <a:xfrm>
            <a:off x="754602" y="1198486"/>
            <a:ext cx="9934114" cy="214839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875AE3-49D0-42D7-9B7E-A6DE71A20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9701" r="9418" b="48916"/>
          <a:stretch/>
        </p:blipFill>
        <p:spPr>
          <a:xfrm>
            <a:off x="838200" y="3826277"/>
            <a:ext cx="10040645" cy="22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73C9481-DF7E-4FF8-92CD-600E09860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8861" r="8617" b="6276"/>
          <a:stretch/>
        </p:blipFill>
        <p:spPr>
          <a:xfrm>
            <a:off x="1124505" y="1030077"/>
            <a:ext cx="10016972" cy="4855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4934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3200" b="1" dirty="0">
              <a:solidFill>
                <a:srgbClr val="B18A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24505" y="425143"/>
            <a:ext cx="9942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(2): </a:t>
            </a:r>
            <a:r>
              <a:rPr lang="en-US" altLang="en-US" sz="2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the second region is used for training </a:t>
            </a:r>
            <a:endParaRPr lang="en-GB" sz="2400" b="1" dirty="0">
              <a:solidFill>
                <a:srgbClr val="A0711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429A9-F9D7-4E44-80C3-AFCD0BB3CF8E}"/>
              </a:ext>
            </a:extLst>
          </p:cNvPr>
          <p:cNvSpPr txBox="1"/>
          <p:nvPr/>
        </p:nvSpPr>
        <p:spPr>
          <a:xfrm>
            <a:off x="4038600" y="5701231"/>
            <a:ext cx="11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6B919-2BE9-4361-A5AC-FC8F5009CD8C}"/>
              </a:ext>
            </a:extLst>
          </p:cNvPr>
          <p:cNvSpPr txBox="1"/>
          <p:nvPr/>
        </p:nvSpPr>
        <p:spPr>
          <a:xfrm>
            <a:off x="9769767" y="5716438"/>
            <a:ext cx="11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21973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Relocate the “Standardise” pre-processing task outside the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Include the bias term in the Linear Regression equation.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Exclusion periods in the data from </a:t>
            </a:r>
            <a:r>
              <a:rPr lang="en-US" sz="2200" dirty="0"/>
              <a:t>01/08/19 to 21/03/20 and possible testing data.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Use the data from </a:t>
            </a:r>
            <a:r>
              <a:rPr lang="en-US" sz="2200" dirty="0"/>
              <a:t>25/07/20 to 04/01/21 as the training dataset and test the model on the previous data periods.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96873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2):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09D6CB-123D-42AE-BC85-F1ADE909E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9701" r="9782" b="50000"/>
          <a:stretch/>
        </p:blipFill>
        <p:spPr>
          <a:xfrm>
            <a:off x="838200" y="1331650"/>
            <a:ext cx="9818703" cy="209735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7ED6CF-FAF9-414C-A61C-EC77D6693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t="9701" r="9637" b="50000"/>
          <a:stretch/>
        </p:blipFill>
        <p:spPr>
          <a:xfrm>
            <a:off x="905521" y="3890637"/>
            <a:ext cx="9818703" cy="20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2):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09D6CB-123D-42AE-BC85-F1ADE909E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9701" r="9782" b="50000"/>
          <a:stretch/>
        </p:blipFill>
        <p:spPr>
          <a:xfrm>
            <a:off x="838200" y="1331650"/>
            <a:ext cx="9818703" cy="209735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7ED6CF-FAF9-414C-A61C-EC77D6693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t="9701" r="9637" b="50000"/>
          <a:stretch/>
        </p:blipFill>
        <p:spPr>
          <a:xfrm>
            <a:off x="905521" y="3890637"/>
            <a:ext cx="9818703" cy="2097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C0F91-1175-4959-B2AB-8600D08E8277}"/>
              </a:ext>
            </a:extLst>
          </p:cNvPr>
          <p:cNvSpPr txBox="1"/>
          <p:nvPr/>
        </p:nvSpPr>
        <p:spPr>
          <a:xfrm>
            <a:off x="10754558" y="3320249"/>
            <a:ext cx="98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3591606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(test 2): autoregressive</a:t>
            </a:r>
            <a:endParaRPr lang="en-GB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A42-E8F7-4298-A09E-DA4EB6FC5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012"/>
            <a:ext cx="10515600" cy="5306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Without bias term</a:t>
            </a: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b="0" i="0" dirty="0">
              <a:effectLst/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endParaRPr lang="en-US" sz="2200" dirty="0">
              <a:latin typeface="Open Sans"/>
            </a:endParaRPr>
          </a:p>
          <a:p>
            <a:pPr marL="0" indent="0">
              <a:buNone/>
            </a:pPr>
            <a:r>
              <a:rPr lang="en-US" sz="1800" b="0" i="0" dirty="0">
                <a:effectLst/>
                <a:latin typeface="Open Sans"/>
              </a:rPr>
              <a:t>With bias term</a:t>
            </a:r>
          </a:p>
          <a:p>
            <a:pPr marL="0" indent="0">
              <a:buNone/>
            </a:pPr>
            <a:endParaRPr lang="en-US" sz="1800" b="0" i="0" dirty="0">
              <a:effectLst/>
              <a:latin typeface="Open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7C3F195-8AC8-4D17-B860-3B2FAD0E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9701" r="9636" b="50000"/>
          <a:stretch/>
        </p:blipFill>
        <p:spPr>
          <a:xfrm>
            <a:off x="931415" y="1200705"/>
            <a:ext cx="9854213" cy="2228295"/>
          </a:xfrm>
          <a:prstGeom prst="rect">
            <a:avLst/>
          </a:prstGeom>
        </p:spPr>
      </p:pic>
      <p:pic>
        <p:nvPicPr>
          <p:cNvPr id="13" name="Picture 1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B6DDE20-05B6-489E-B52F-C9995DD2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3" t="8443" r="9781" b="50000"/>
          <a:stretch/>
        </p:blipFill>
        <p:spPr>
          <a:xfrm>
            <a:off x="931415" y="3868771"/>
            <a:ext cx="9854213" cy="21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36F3-1029-473D-9B30-CA21E2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2B2E-202A-4EF6-A01F-463B53F2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E783-0CAF-45CB-9370-C454762D6C32}"/>
              </a:ext>
            </a:extLst>
          </p:cNvPr>
          <p:cNvSpPr txBox="1"/>
          <p:nvPr/>
        </p:nvSpPr>
        <p:spPr>
          <a:xfrm>
            <a:off x="1377323" y="407999"/>
            <a:ext cx="883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A07111"/>
                </a:solidFill>
              </a:rPr>
              <a:t>MSE scores comparison:</a:t>
            </a:r>
            <a:endParaRPr lang="en-GB" sz="3200" b="1" dirty="0">
              <a:solidFill>
                <a:srgbClr val="A0711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D1C51-2FAC-49F7-BF52-C404C7943A41}"/>
              </a:ext>
            </a:extLst>
          </p:cNvPr>
          <p:cNvSpPr txBox="1"/>
          <p:nvPr/>
        </p:nvSpPr>
        <p:spPr>
          <a:xfrm>
            <a:off x="629723" y="1120016"/>
            <a:ext cx="1129298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relevant inputs are the same as in the previous 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r>
              <a:rPr lang="en-GB" dirty="0">
                <a:solidFill>
                  <a:srgbClr val="0070C0"/>
                </a:solidFill>
              </a:rPr>
              <a:t>		With bias term		    		Without bias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endParaRPr lang="en-GB" sz="2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2A86E5-9E42-4D94-9030-AAE738F4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04473"/>
              </p:ext>
            </p:extLst>
          </p:nvPr>
        </p:nvGraphicFramePr>
        <p:xfrm>
          <a:off x="7183687" y="2367349"/>
          <a:ext cx="363323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079">
                  <a:extLst>
                    <a:ext uri="{9D8B030D-6E8A-4147-A177-3AD203B41FA5}">
                      <a16:colId xmlns:a16="http://schemas.microsoft.com/office/drawing/2014/main" val="1644916224"/>
                    </a:ext>
                  </a:extLst>
                </a:gridCol>
                <a:gridCol w="1211079">
                  <a:extLst>
                    <a:ext uri="{9D8B030D-6E8A-4147-A177-3AD203B41FA5}">
                      <a16:colId xmlns:a16="http://schemas.microsoft.com/office/drawing/2014/main" val="1594002769"/>
                    </a:ext>
                  </a:extLst>
                </a:gridCol>
                <a:gridCol w="1211079">
                  <a:extLst>
                    <a:ext uri="{9D8B030D-6E8A-4147-A177-3AD203B41FA5}">
                      <a16:colId xmlns:a16="http://schemas.microsoft.com/office/drawing/2014/main" val="1466587730"/>
                    </a:ext>
                  </a:extLst>
                </a:gridCol>
              </a:tblGrid>
              <a:tr h="3317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2931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dirty="0"/>
                        <a:t>Test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0.00526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99563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dirty="0"/>
                        <a:t>Test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5.55525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05382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b="1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2.78025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09794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59A1C2-2156-4FE7-A06A-7F0C521C5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35073"/>
              </p:ext>
            </p:extLst>
          </p:nvPr>
        </p:nvGraphicFramePr>
        <p:xfrm>
          <a:off x="2294137" y="2367349"/>
          <a:ext cx="348892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975">
                  <a:extLst>
                    <a:ext uri="{9D8B030D-6E8A-4147-A177-3AD203B41FA5}">
                      <a16:colId xmlns:a16="http://schemas.microsoft.com/office/drawing/2014/main" val="2491863155"/>
                    </a:ext>
                  </a:extLst>
                </a:gridCol>
                <a:gridCol w="1162975">
                  <a:extLst>
                    <a:ext uri="{9D8B030D-6E8A-4147-A177-3AD203B41FA5}">
                      <a16:colId xmlns:a16="http://schemas.microsoft.com/office/drawing/2014/main" val="258783563"/>
                    </a:ext>
                  </a:extLst>
                </a:gridCol>
                <a:gridCol w="1162975">
                  <a:extLst>
                    <a:ext uri="{9D8B030D-6E8A-4147-A177-3AD203B41FA5}">
                      <a16:colId xmlns:a16="http://schemas.microsoft.com/office/drawing/2014/main" val="322659185"/>
                    </a:ext>
                  </a:extLst>
                </a:gridCol>
              </a:tblGrid>
              <a:tr h="3139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72945"/>
                  </a:ext>
                </a:extLst>
              </a:tr>
              <a:tr h="313967">
                <a:tc>
                  <a:txBody>
                    <a:bodyPr/>
                    <a:lstStyle/>
                    <a:p>
                      <a:r>
                        <a:rPr lang="en-GB" dirty="0"/>
                        <a:t>Test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67727"/>
                  </a:ext>
                </a:extLst>
              </a:tr>
              <a:tr h="313967">
                <a:tc>
                  <a:txBody>
                    <a:bodyPr/>
                    <a:lstStyle/>
                    <a:p>
                      <a:r>
                        <a:rPr lang="en-GB" dirty="0"/>
                        <a:t>Test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3.48479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88539"/>
                  </a:ext>
                </a:extLst>
              </a:tr>
              <a:tr h="313967">
                <a:tc>
                  <a:txBody>
                    <a:bodyPr/>
                    <a:lstStyle/>
                    <a:p>
                      <a:r>
                        <a:rPr lang="en-GB" b="1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1.74294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65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1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36F3-1029-473D-9B30-CA21E2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2B2E-202A-4EF6-A01F-463B53F2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E783-0CAF-45CB-9370-C454762D6C32}"/>
              </a:ext>
            </a:extLst>
          </p:cNvPr>
          <p:cNvSpPr txBox="1"/>
          <p:nvPr/>
        </p:nvSpPr>
        <p:spPr>
          <a:xfrm>
            <a:off x="1377323" y="407999"/>
            <a:ext cx="883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A07111"/>
                </a:solidFill>
              </a:rPr>
              <a:t>Scales comparison:</a:t>
            </a:r>
            <a:endParaRPr lang="en-GB" sz="3200" b="1" dirty="0">
              <a:solidFill>
                <a:srgbClr val="A0711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D1C51-2FAC-49F7-BF52-C404C7943A41}"/>
              </a:ext>
            </a:extLst>
          </p:cNvPr>
          <p:cNvSpPr txBox="1"/>
          <p:nvPr/>
        </p:nvSpPr>
        <p:spPr>
          <a:xfrm>
            <a:off x="629723" y="1120016"/>
            <a:ext cx="112929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scale of the data from the period from 21/09/19 to 25/10/19 is greater than the scale of the data from the second period from 07/03/20 to 19/03/20.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r>
              <a:rPr lang="en-GB" dirty="0">
                <a:solidFill>
                  <a:srgbClr val="0070C0"/>
                </a:solidFill>
              </a:rPr>
              <a:t>	</a:t>
            </a:r>
            <a:endParaRPr lang="en-GB" sz="2200" dirty="0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EFB4BD4-480B-4802-84A6-7D0F39600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11634" r="10000" b="6975"/>
          <a:stretch/>
        </p:blipFill>
        <p:spPr>
          <a:xfrm>
            <a:off x="959429" y="2006353"/>
            <a:ext cx="9667783" cy="39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36F3-1029-473D-9B30-CA21E2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2B2E-202A-4EF6-A01F-463B53F2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E783-0CAF-45CB-9370-C454762D6C32}"/>
              </a:ext>
            </a:extLst>
          </p:cNvPr>
          <p:cNvSpPr txBox="1"/>
          <p:nvPr/>
        </p:nvSpPr>
        <p:spPr>
          <a:xfrm>
            <a:off x="1377323" y="407999"/>
            <a:ext cx="883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A07111"/>
                </a:solidFill>
              </a:rPr>
              <a:t>Possible causes:</a:t>
            </a:r>
            <a:endParaRPr lang="en-GB" sz="3200" b="1" dirty="0">
              <a:solidFill>
                <a:srgbClr val="A0711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D1C51-2FAC-49F7-BF52-C404C7943A41}"/>
              </a:ext>
            </a:extLst>
          </p:cNvPr>
          <p:cNvSpPr txBox="1"/>
          <p:nvPr/>
        </p:nvSpPr>
        <p:spPr>
          <a:xfrm>
            <a:off x="629723" y="1120016"/>
            <a:ext cx="1129298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scale of the first data period (from 21/09/19 to 25/10/19) is greater than the second data period (from 07/03/20 to 19/03/20.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Because we are using sets of data that are far apart from each other, we see this difference in the scale of the two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We are not standardising the lagged output used as an input.</a:t>
            </a:r>
          </a:p>
          <a:p>
            <a:r>
              <a:rPr lang="en-GB" dirty="0">
                <a:solidFill>
                  <a:srgbClr val="0070C0"/>
                </a:solidFill>
              </a:rPr>
              <a:t>	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825629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Relocate the “Standardise” pre-processing task outside the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Include the bias term in the Linear Regression equation.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Exclusion periods in the data from </a:t>
            </a:r>
            <a:r>
              <a:rPr lang="en-US" sz="2200" dirty="0"/>
              <a:t>01/08/19 to 21/03/20 and possible testing data.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Use the data from </a:t>
            </a:r>
            <a:r>
              <a:rPr lang="en-US" sz="2200" dirty="0"/>
              <a:t>25/07/20 to 04/01/21 as the training dataset and test the model on the previous data periods.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399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0" y="436864"/>
            <a:ext cx="8991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Exclusion periods for the data 2020 - 2021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1DB545F-E1EC-4B98-8A67-F037C5A27A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9701" r="9345" b="5856"/>
          <a:stretch/>
        </p:blipFill>
        <p:spPr>
          <a:xfrm>
            <a:off x="1066800" y="1052975"/>
            <a:ext cx="9889724" cy="4344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BEB0E-1433-4E2E-B0B5-FF4AE819BC47}"/>
              </a:ext>
            </a:extLst>
          </p:cNvPr>
          <p:cNvSpPr txBox="1"/>
          <p:nvPr/>
        </p:nvSpPr>
        <p:spPr>
          <a:xfrm>
            <a:off x="7155401" y="1899821"/>
            <a:ext cx="60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DCD7E-C703-4365-AE62-122BD95B9ECE}"/>
              </a:ext>
            </a:extLst>
          </p:cNvPr>
          <p:cNvSpPr txBox="1"/>
          <p:nvPr/>
        </p:nvSpPr>
        <p:spPr>
          <a:xfrm>
            <a:off x="8470777" y="1898332"/>
            <a:ext cx="60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7930-8C15-47C6-B58A-52AB9ECE0835}"/>
              </a:ext>
            </a:extLst>
          </p:cNvPr>
          <p:cNvSpPr txBox="1"/>
          <p:nvPr/>
        </p:nvSpPr>
        <p:spPr>
          <a:xfrm>
            <a:off x="9982200" y="1898331"/>
            <a:ext cx="603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 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99FC5-1351-4C3D-AC68-0AEFF1AE527B}"/>
              </a:ext>
            </a:extLst>
          </p:cNvPr>
          <p:cNvSpPr txBox="1"/>
          <p:nvPr/>
        </p:nvSpPr>
        <p:spPr>
          <a:xfrm>
            <a:off x="7278949" y="5890545"/>
            <a:ext cx="133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50"/>
                </a:solidFill>
              </a:rPr>
              <a:t>Training data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2E9D17F-BA99-4A2A-A35F-4FC58668A673}"/>
              </a:ext>
            </a:extLst>
          </p:cNvPr>
          <p:cNvSpPr/>
          <p:nvPr/>
        </p:nvSpPr>
        <p:spPr>
          <a:xfrm rot="5400000">
            <a:off x="7878090" y="3272266"/>
            <a:ext cx="365668" cy="4616388"/>
          </a:xfrm>
          <a:prstGeom prst="rightBrac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907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0" y="436864"/>
            <a:ext cx="8991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Exclusion periods for the data 2020 - 2021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11543CF-AB4A-4925-B36D-D1035B1E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9283" r="9563" b="5297"/>
          <a:stretch/>
        </p:blipFill>
        <p:spPr>
          <a:xfrm>
            <a:off x="1066800" y="1103050"/>
            <a:ext cx="9959266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5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40906" y="383598"/>
            <a:ext cx="101101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A07111"/>
                </a:solidFill>
              </a:rPr>
              <a:t>We use this data for training the LR model: Faults density after removing outliers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B5DB5E3-CA46-4CD5-B9B7-51CEAF087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8582" r="9709" b="5716"/>
          <a:stretch/>
        </p:blipFill>
        <p:spPr>
          <a:xfrm>
            <a:off x="1182209" y="1205613"/>
            <a:ext cx="9827581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Relocate the “Standardise” pre-processing task outside the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Include the bias term in the Linear Regression equation.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Exclusion periods in the data from </a:t>
            </a:r>
            <a:r>
              <a:rPr lang="en-US" sz="2200" dirty="0"/>
              <a:t>01/08/19 to 21/03/20 and possible testing data.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Use the data from </a:t>
            </a:r>
            <a:r>
              <a:rPr lang="en-US" sz="2200" dirty="0"/>
              <a:t>25/07/20 to 04/01/21 as the training dataset and test the model on the previous data periods. </a:t>
            </a:r>
            <a:endParaRPr lang="en-GB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E0049-008B-409E-98B9-84486FEDDBB1}"/>
              </a:ext>
            </a:extLst>
          </p:cNvPr>
          <p:cNvSpPr txBox="1"/>
          <p:nvPr/>
        </p:nvSpPr>
        <p:spPr>
          <a:xfrm>
            <a:off x="1219200" y="4024930"/>
            <a:ext cx="100990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rgbClr val="A07111"/>
                </a:solidFill>
              </a:rPr>
              <a:t>All the following tasks have been obtained using a training dataset without correlated inputs, without “9395 Main Gas Pressure (OP)” and ignoring inputs whose time lags are &lt; 1 hour</a:t>
            </a:r>
          </a:p>
        </p:txBody>
      </p:sp>
    </p:spTree>
    <p:extLst>
      <p:ext uri="{BB962C8B-B14F-4D97-AF65-F5344CB8AC3E}">
        <p14:creationId xmlns:p14="http://schemas.microsoft.com/office/powerpoint/2010/main" val="2680554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B5DB5E3-CA46-4CD5-B9B7-51CEAF087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8582" r="9709" b="5716"/>
          <a:stretch/>
        </p:blipFill>
        <p:spPr>
          <a:xfrm>
            <a:off x="1182209" y="1205613"/>
            <a:ext cx="9827581" cy="4935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F1182-4B0F-4F9D-B618-0D2542EDE5DC}"/>
              </a:ext>
            </a:extLst>
          </p:cNvPr>
          <p:cNvSpPr txBox="1"/>
          <p:nvPr/>
        </p:nvSpPr>
        <p:spPr>
          <a:xfrm>
            <a:off x="7625918" y="2352583"/>
            <a:ext cx="145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N = 11626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9B359-9020-4526-AEA9-64C38FCFDFAD}"/>
              </a:ext>
            </a:extLst>
          </p:cNvPr>
          <p:cNvSpPr txBox="1"/>
          <p:nvPr/>
        </p:nvSpPr>
        <p:spPr>
          <a:xfrm>
            <a:off x="1182209" y="355713"/>
            <a:ext cx="100569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A07111"/>
                </a:solidFill>
              </a:rPr>
              <a:t>We use this data for training the LR model: Faults density after removing outliers</a:t>
            </a:r>
          </a:p>
        </p:txBody>
      </p:sp>
    </p:spTree>
    <p:extLst>
      <p:ext uri="{BB962C8B-B14F-4D97-AF65-F5344CB8AC3E}">
        <p14:creationId xmlns:p14="http://schemas.microsoft.com/office/powerpoint/2010/main" val="422940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73C9481-DF7E-4FF8-92CD-600E09860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8861" r="8617" b="6276"/>
          <a:stretch/>
        </p:blipFill>
        <p:spPr>
          <a:xfrm>
            <a:off x="1124505" y="1030077"/>
            <a:ext cx="10016972" cy="485581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D869C-2D85-4BCD-B35B-D8D6A47786DC}"/>
              </a:ext>
            </a:extLst>
          </p:cNvPr>
          <p:cNvSpPr txBox="1"/>
          <p:nvPr/>
        </p:nvSpPr>
        <p:spPr>
          <a:xfrm>
            <a:off x="1161496" y="199080"/>
            <a:ext cx="994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We use the clean regions of previous data (from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US" sz="2400" b="1" dirty="0">
                <a:solidFill>
                  <a:srgbClr val="A07111"/>
                </a:solidFill>
                <a:cs typeface="Arial" panose="020B0604020202020204" pitchFamily="34" charset="0"/>
              </a:rPr>
              <a:t>) for testing the LR model</a:t>
            </a:r>
            <a:endParaRPr lang="en-GB" sz="2400" b="1" dirty="0">
              <a:solidFill>
                <a:srgbClr val="A0711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429A9-F9D7-4E44-80C3-AFCD0BB3CF8E}"/>
              </a:ext>
            </a:extLst>
          </p:cNvPr>
          <p:cNvSpPr txBox="1"/>
          <p:nvPr/>
        </p:nvSpPr>
        <p:spPr>
          <a:xfrm>
            <a:off x="4038600" y="5701231"/>
            <a:ext cx="11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6B919-2BE9-4361-A5AC-FC8F5009CD8C}"/>
              </a:ext>
            </a:extLst>
          </p:cNvPr>
          <p:cNvSpPr txBox="1"/>
          <p:nvPr/>
        </p:nvSpPr>
        <p:spPr>
          <a:xfrm>
            <a:off x="9769767" y="5716438"/>
            <a:ext cx="115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54332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2C92BB-CB39-49DF-981B-19FA1FF3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3" t="9796" r="9344" b="7254"/>
          <a:stretch/>
        </p:blipFill>
        <p:spPr>
          <a:xfrm>
            <a:off x="1047565" y="1207363"/>
            <a:ext cx="10005134" cy="49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34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8E1FA9-3B4D-493D-A5FA-3B5A82CD3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t="8722" r="9273" b="6415"/>
          <a:stretch/>
        </p:blipFill>
        <p:spPr>
          <a:xfrm>
            <a:off x="1029810" y="1136342"/>
            <a:ext cx="10031767" cy="50602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3845F-5A1E-44BD-BE1F-5673E6C9561C}"/>
              </a:ext>
            </a:extLst>
          </p:cNvPr>
          <p:cNvSpPr txBox="1"/>
          <p:nvPr/>
        </p:nvSpPr>
        <p:spPr>
          <a:xfrm>
            <a:off x="10798948" y="3355761"/>
            <a:ext cx="143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After adjusting the scale</a:t>
            </a:r>
          </a:p>
        </p:txBody>
      </p:sp>
    </p:spTree>
    <p:extLst>
      <p:ext uri="{BB962C8B-B14F-4D97-AF65-F5344CB8AC3E}">
        <p14:creationId xmlns:p14="http://schemas.microsoft.com/office/powerpoint/2010/main" val="3269083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8E1FA9-3B4D-493D-A5FA-3B5A82CD3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t="8722" r="9273" b="6415"/>
          <a:stretch/>
        </p:blipFill>
        <p:spPr>
          <a:xfrm>
            <a:off x="1029810" y="1136342"/>
            <a:ext cx="10031767" cy="50602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3845F-5A1E-44BD-BE1F-5673E6C9561C}"/>
              </a:ext>
            </a:extLst>
          </p:cNvPr>
          <p:cNvSpPr txBox="1"/>
          <p:nvPr/>
        </p:nvSpPr>
        <p:spPr>
          <a:xfrm>
            <a:off x="11061577" y="3483079"/>
            <a:ext cx="1130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Zoom 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565E82-3F3A-4FD0-85BF-90B958E19A00}"/>
              </a:ext>
            </a:extLst>
          </p:cNvPr>
          <p:cNvSpPr/>
          <p:nvPr/>
        </p:nvSpPr>
        <p:spPr>
          <a:xfrm>
            <a:off x="5628443" y="1677880"/>
            <a:ext cx="319596" cy="1751120"/>
          </a:xfrm>
          <a:prstGeom prst="rect">
            <a:avLst/>
          </a:prstGeom>
          <a:noFill/>
          <a:ln w="412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1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6C3FDB5-B759-45E8-B8F3-7DB291D1D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" t="9796" r="9416" b="8512"/>
          <a:stretch/>
        </p:blipFill>
        <p:spPr>
          <a:xfrm>
            <a:off x="994299" y="1216241"/>
            <a:ext cx="10049522" cy="4847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3845F-5A1E-44BD-BE1F-5673E6C9561C}"/>
              </a:ext>
            </a:extLst>
          </p:cNvPr>
          <p:cNvSpPr txBox="1"/>
          <p:nvPr/>
        </p:nvSpPr>
        <p:spPr>
          <a:xfrm>
            <a:off x="11047524" y="3409027"/>
            <a:ext cx="742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Lag</a:t>
            </a:r>
          </a:p>
        </p:txBody>
      </p:sp>
    </p:spTree>
    <p:extLst>
      <p:ext uri="{BB962C8B-B14F-4D97-AF65-F5344CB8AC3E}">
        <p14:creationId xmlns:p14="http://schemas.microsoft.com/office/powerpoint/2010/main" val="3497848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(1): Testing the model in the second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				Relevant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2A1D2-CBC7-4F7D-BC71-101460B37588}"/>
              </a:ext>
            </a:extLst>
          </p:cNvPr>
          <p:cNvSpPr txBox="1"/>
          <p:nvPr/>
        </p:nvSpPr>
        <p:spPr>
          <a:xfrm>
            <a:off x="3047260" y="1723059"/>
            <a:ext cx="6094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2922 Closed Bottom Temperature - Downstream Working End (PV)</a:t>
            </a:r>
          </a:p>
          <a:p>
            <a:r>
              <a:rPr lang="en-GB" dirty="0"/>
              <a:t>2918 Closed Bottom Temperature - Port 6 (PV)</a:t>
            </a:r>
          </a:p>
          <a:p>
            <a:r>
              <a:rPr lang="en-GB" dirty="0"/>
              <a:t>2921 Closed Bottom Temperature - Upstream Working End (PV)</a:t>
            </a:r>
          </a:p>
          <a:p>
            <a:r>
              <a:rPr lang="en-GB" dirty="0"/>
              <a:t>30208 Feeder Speed Measurement Left</a:t>
            </a:r>
          </a:p>
          <a:p>
            <a:r>
              <a:rPr lang="en-GB" dirty="0"/>
              <a:t>321 Glass Level Control (PV)</a:t>
            </a:r>
          </a:p>
          <a:p>
            <a:r>
              <a:rPr lang="en-GB" dirty="0"/>
              <a:t>10271 Open Crown Temperature - Upstream Refiner (PV)</a:t>
            </a:r>
          </a:p>
          <a:p>
            <a:r>
              <a:rPr lang="en-GB" dirty="0"/>
              <a:t>7520 Open Crown Temperature - Upstream Working End (PV)</a:t>
            </a:r>
          </a:p>
          <a:p>
            <a:r>
              <a:rPr lang="en-GB" dirty="0"/>
              <a:t>7443 Outside Ambient Temperature Measurement</a:t>
            </a:r>
          </a:p>
          <a:p>
            <a:r>
              <a:rPr lang="en-GB" dirty="0"/>
              <a:t>11114 Port 2 - 3 Combustion Air Flow RHS (OP)</a:t>
            </a:r>
          </a:p>
          <a:p>
            <a:r>
              <a:rPr lang="en-GB" dirty="0"/>
              <a:t>9400 Port 2 Gas Flow (SP)</a:t>
            </a:r>
          </a:p>
          <a:p>
            <a:r>
              <a:rPr lang="en-GB" dirty="0"/>
              <a:t>9282 Tweel Position</a:t>
            </a:r>
          </a:p>
        </p:txBody>
      </p:sp>
    </p:spTree>
    <p:extLst>
      <p:ext uri="{BB962C8B-B14F-4D97-AF65-F5344CB8AC3E}">
        <p14:creationId xmlns:p14="http://schemas.microsoft.com/office/powerpoint/2010/main" val="24039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(2):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CB2CF07-8B5A-4D1E-9225-DC010929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t="9796" r="9710" b="7674"/>
          <a:stretch/>
        </p:blipFill>
        <p:spPr>
          <a:xfrm>
            <a:off x="985421" y="1038687"/>
            <a:ext cx="10022890" cy="5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48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(2): Testing the model in the first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9CA0F48-730B-4F46-ACA0-1010E448B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2" t="9796" r="9417" b="8932"/>
          <a:stretch/>
        </p:blipFill>
        <p:spPr>
          <a:xfrm>
            <a:off x="985421" y="1233995"/>
            <a:ext cx="10058400" cy="4802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43845F-5A1E-44BD-BE1F-5673E6C9561C}"/>
              </a:ext>
            </a:extLst>
          </p:cNvPr>
          <p:cNvSpPr txBox="1"/>
          <p:nvPr/>
        </p:nvSpPr>
        <p:spPr>
          <a:xfrm>
            <a:off x="10798948" y="3355761"/>
            <a:ext cx="1437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After adjusting the scale</a:t>
            </a:r>
          </a:p>
        </p:txBody>
      </p:sp>
    </p:spTree>
    <p:extLst>
      <p:ext uri="{BB962C8B-B14F-4D97-AF65-F5344CB8AC3E}">
        <p14:creationId xmlns:p14="http://schemas.microsoft.com/office/powerpoint/2010/main" val="2247137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15411" y="383598"/>
            <a:ext cx="12011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A07111"/>
                </a:solidFill>
              </a:rPr>
              <a:t>Test (2): Testing the model in the second region of the previous data from </a:t>
            </a:r>
            <a:r>
              <a:rPr lang="en-US" sz="2400" b="1" dirty="0">
                <a:solidFill>
                  <a:srgbClr val="A07111"/>
                </a:solidFill>
              </a:rPr>
              <a:t>01/08/19 to 21/03/20</a:t>
            </a:r>
            <a:r>
              <a:rPr lang="en-GB" sz="2600" b="1" dirty="0">
                <a:solidFill>
                  <a:srgbClr val="A07111"/>
                </a:solidFill>
              </a:rPr>
              <a:t> 				Relevant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2A1D2-CBC7-4F7D-BC71-101460B37588}"/>
              </a:ext>
            </a:extLst>
          </p:cNvPr>
          <p:cNvSpPr txBox="1"/>
          <p:nvPr/>
        </p:nvSpPr>
        <p:spPr>
          <a:xfrm>
            <a:off x="3047260" y="1723059"/>
            <a:ext cx="60945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2922 Closed Bottom Temperature - Downstream Working End (PV)</a:t>
            </a:r>
          </a:p>
          <a:p>
            <a:r>
              <a:rPr lang="en-GB" dirty="0"/>
              <a:t>2918 Closed Bottom Temperature - Port 6 (PV)</a:t>
            </a:r>
          </a:p>
          <a:p>
            <a:r>
              <a:rPr lang="en-GB" dirty="0"/>
              <a:t>2921 Closed Bottom Temperature - Upstream Working End (PV)</a:t>
            </a:r>
          </a:p>
          <a:p>
            <a:r>
              <a:rPr lang="en-GB" dirty="0"/>
              <a:t>30208 Feeder Speed Measurement Left</a:t>
            </a:r>
          </a:p>
          <a:p>
            <a:r>
              <a:rPr lang="en-GB" dirty="0"/>
              <a:t>321 Glass Level Control (PV)</a:t>
            </a:r>
          </a:p>
          <a:p>
            <a:r>
              <a:rPr lang="en-GB" dirty="0"/>
              <a:t>10271 Open Crown Temperature - Upstream Refiner (PV)</a:t>
            </a:r>
          </a:p>
          <a:p>
            <a:r>
              <a:rPr lang="en-GB" dirty="0"/>
              <a:t>7520 Open Crown Temperature - Upstream Working End (PV)</a:t>
            </a:r>
          </a:p>
          <a:p>
            <a:r>
              <a:rPr lang="en-GB" dirty="0"/>
              <a:t>7443 Outside Ambient Temperature Measurement</a:t>
            </a:r>
          </a:p>
          <a:p>
            <a:r>
              <a:rPr lang="en-GB" dirty="0"/>
              <a:t>11114 Port 2 - 3 Combustion Air Flow RHS (OP)</a:t>
            </a:r>
          </a:p>
          <a:p>
            <a:r>
              <a:rPr lang="en-GB" dirty="0"/>
              <a:t>9400 Port 2 Gas Flow (SP)</a:t>
            </a:r>
          </a:p>
          <a:p>
            <a:r>
              <a:rPr lang="en-GB" dirty="0"/>
              <a:t>9282 Tweel Position</a:t>
            </a:r>
          </a:p>
        </p:txBody>
      </p:sp>
    </p:spTree>
    <p:extLst>
      <p:ext uri="{BB962C8B-B14F-4D97-AF65-F5344CB8AC3E}">
        <p14:creationId xmlns:p14="http://schemas.microsoft.com/office/powerpoint/2010/main" val="131058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37FC-2B86-4A71-8A61-AA56D49B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D485-E8DA-4615-817C-9E9EDC6B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86945F-0153-4BD6-A829-FFBF2A86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" y="1909740"/>
            <a:ext cx="11869941" cy="2496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09511-8982-4627-94FE-7BF8D1664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99" y="4613485"/>
            <a:ext cx="10821338" cy="221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9F949-75C6-4A20-BAAB-3B181E72E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" y="66334"/>
            <a:ext cx="11181033" cy="158343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A17FFF-EEB9-4705-B552-57AEC5D16E8E}"/>
              </a:ext>
            </a:extLst>
          </p:cNvPr>
          <p:cNvCxnSpPr/>
          <p:nvPr/>
        </p:nvCxnSpPr>
        <p:spPr>
          <a:xfrm>
            <a:off x="4492101" y="4341181"/>
            <a:ext cx="0" cy="1802167"/>
          </a:xfrm>
          <a:prstGeom prst="line">
            <a:avLst/>
          </a:prstGeom>
          <a:ln w="412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06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40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2760955" y="383598"/>
            <a:ext cx="58496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A07111"/>
                </a:solidFill>
              </a:rPr>
              <a:t>Relevant inputs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2A1D2-CBC7-4F7D-BC71-101460B37588}"/>
              </a:ext>
            </a:extLst>
          </p:cNvPr>
          <p:cNvSpPr txBox="1"/>
          <p:nvPr/>
        </p:nvSpPr>
        <p:spPr>
          <a:xfrm>
            <a:off x="5962096" y="2028616"/>
            <a:ext cx="6094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Test (2)</a:t>
            </a:r>
          </a:p>
          <a:p>
            <a:r>
              <a:rPr lang="en-GB" sz="1600" dirty="0"/>
              <a:t>2922 Closed Bottom Temperature - Downstream Working End (PV)</a:t>
            </a:r>
          </a:p>
          <a:p>
            <a:r>
              <a:rPr lang="en-GB" sz="1600" dirty="0"/>
              <a:t>2918 Closed Bottom Temperature - Port 6 (PV)</a:t>
            </a:r>
          </a:p>
          <a:p>
            <a:r>
              <a:rPr lang="en-GB" sz="1600" dirty="0"/>
              <a:t>2921 Closed Bottom Temperature - Upstream Working End (PV)</a:t>
            </a:r>
          </a:p>
          <a:p>
            <a:r>
              <a:rPr lang="en-GB" sz="1600" dirty="0"/>
              <a:t>30208 Feeder Speed Measurement Left</a:t>
            </a:r>
          </a:p>
          <a:p>
            <a:r>
              <a:rPr lang="en-GB" sz="1600" dirty="0"/>
              <a:t>321 Glass Level Control (PV)</a:t>
            </a:r>
          </a:p>
          <a:p>
            <a:r>
              <a:rPr lang="en-GB" sz="1600" dirty="0"/>
              <a:t>10271 Open Crown Temperature - Upstream Refiner (PV)</a:t>
            </a:r>
          </a:p>
          <a:p>
            <a:r>
              <a:rPr lang="en-GB" sz="1600" dirty="0"/>
              <a:t>7520 Open Crown Temperature - Upstream Working End (PV)</a:t>
            </a:r>
          </a:p>
          <a:p>
            <a:r>
              <a:rPr lang="en-GB" sz="1600" dirty="0"/>
              <a:t>7443 Outside Ambient Temperature Measurement</a:t>
            </a:r>
          </a:p>
          <a:p>
            <a:r>
              <a:rPr lang="en-GB" sz="1600" dirty="0"/>
              <a:t>11114 Port 2 - 3 Combustion Air Flow RHS (OP)</a:t>
            </a:r>
          </a:p>
          <a:p>
            <a:r>
              <a:rPr lang="en-GB" sz="1600" dirty="0"/>
              <a:t>9400 Port 2 Gas Flow (SP)</a:t>
            </a:r>
          </a:p>
          <a:p>
            <a:r>
              <a:rPr lang="en-GB" sz="1600" dirty="0"/>
              <a:t>9282 Tweel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2D254-96C8-4873-B6CC-E9AB895C55DC}"/>
              </a:ext>
            </a:extLst>
          </p:cNvPr>
          <p:cNvSpPr txBox="1"/>
          <p:nvPr/>
        </p:nvSpPr>
        <p:spPr>
          <a:xfrm>
            <a:off x="1480" y="2028616"/>
            <a:ext cx="6094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Test (1)</a:t>
            </a:r>
          </a:p>
          <a:p>
            <a:r>
              <a:rPr lang="en-GB" sz="1600" dirty="0"/>
              <a:t>2922 Closed Bottom Temperature - Downstream Working End (PV)</a:t>
            </a:r>
          </a:p>
          <a:p>
            <a:r>
              <a:rPr lang="en-GB" sz="1600" dirty="0"/>
              <a:t>2918 Closed Bottom Temperature - Port 6 (PV)</a:t>
            </a:r>
          </a:p>
          <a:p>
            <a:r>
              <a:rPr lang="en-GB" sz="1600" dirty="0"/>
              <a:t>2921 Closed Bottom Temperature - Upstream Working End (PV)</a:t>
            </a:r>
          </a:p>
          <a:p>
            <a:r>
              <a:rPr lang="en-GB" sz="1600" dirty="0"/>
              <a:t>30208 Feeder Speed Measurement Left</a:t>
            </a:r>
          </a:p>
          <a:p>
            <a:r>
              <a:rPr lang="en-GB" sz="1600" dirty="0"/>
              <a:t>321 Glass Level Control (PV)</a:t>
            </a:r>
          </a:p>
          <a:p>
            <a:r>
              <a:rPr lang="en-GB" sz="1600" dirty="0"/>
              <a:t>10271 Open Crown Temperature - Upstream Refiner (PV)</a:t>
            </a:r>
          </a:p>
          <a:p>
            <a:r>
              <a:rPr lang="en-GB" sz="1600" dirty="0"/>
              <a:t>7520 Open Crown Temperature - Upstream Working End (PV)</a:t>
            </a:r>
          </a:p>
          <a:p>
            <a:r>
              <a:rPr lang="en-GB" sz="1600" dirty="0"/>
              <a:t>7443 Outside Ambient Temperature Measurement</a:t>
            </a:r>
          </a:p>
          <a:p>
            <a:r>
              <a:rPr lang="en-GB" sz="1600" dirty="0"/>
              <a:t>11114 Port 2 - 3 Combustion Air Flow RHS (OP)</a:t>
            </a:r>
          </a:p>
          <a:p>
            <a:r>
              <a:rPr lang="en-GB" sz="1600" dirty="0"/>
              <a:t>9400 Port 2 Gas Flow (SP)</a:t>
            </a:r>
          </a:p>
          <a:p>
            <a:r>
              <a:rPr lang="en-GB" sz="1600" dirty="0"/>
              <a:t>9282 Tweel 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4C94F-B25D-48C0-826C-1E1E4A3F78CC}"/>
              </a:ext>
            </a:extLst>
          </p:cNvPr>
          <p:cNvSpPr txBox="1"/>
          <p:nvPr/>
        </p:nvSpPr>
        <p:spPr>
          <a:xfrm>
            <a:off x="5380608" y="5459766"/>
            <a:ext cx="11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same</a:t>
            </a:r>
          </a:p>
        </p:txBody>
      </p:sp>
    </p:spTree>
    <p:extLst>
      <p:ext uri="{BB962C8B-B14F-4D97-AF65-F5344CB8AC3E}">
        <p14:creationId xmlns:p14="http://schemas.microsoft.com/office/powerpoint/2010/main" val="3300285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A36F3-1029-473D-9B30-CA21E202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2B2E-202A-4EF6-A01F-463B53F2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9E783-0CAF-45CB-9370-C454762D6C32}"/>
              </a:ext>
            </a:extLst>
          </p:cNvPr>
          <p:cNvSpPr txBox="1"/>
          <p:nvPr/>
        </p:nvSpPr>
        <p:spPr>
          <a:xfrm>
            <a:off x="1377323" y="407999"/>
            <a:ext cx="8831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A07111"/>
                </a:solidFill>
              </a:rPr>
              <a:t>MSE scores:</a:t>
            </a:r>
            <a:endParaRPr lang="en-GB" sz="3200" b="1" dirty="0">
              <a:solidFill>
                <a:srgbClr val="A0711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D1C51-2FAC-49F7-BF52-C404C7943A41}"/>
              </a:ext>
            </a:extLst>
          </p:cNvPr>
          <p:cNvSpPr txBox="1"/>
          <p:nvPr/>
        </p:nvSpPr>
        <p:spPr>
          <a:xfrm>
            <a:off x="629723" y="1120016"/>
            <a:ext cx="11292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Where the new data have always been used for training the LR model</a:t>
            </a:r>
            <a:r>
              <a:rPr lang="en-GB" dirty="0"/>
              <a:t>.</a:t>
            </a:r>
          </a:p>
          <a:p>
            <a:endParaRPr lang="en-GB" sz="2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2A86E5-9E42-4D94-9030-AAE738F4B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45282"/>
              </p:ext>
            </p:extLst>
          </p:nvPr>
        </p:nvGraphicFramePr>
        <p:xfrm>
          <a:off x="3976702" y="2376227"/>
          <a:ext cx="363323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079">
                  <a:extLst>
                    <a:ext uri="{9D8B030D-6E8A-4147-A177-3AD203B41FA5}">
                      <a16:colId xmlns:a16="http://schemas.microsoft.com/office/drawing/2014/main" val="1644916224"/>
                    </a:ext>
                  </a:extLst>
                </a:gridCol>
                <a:gridCol w="1211079">
                  <a:extLst>
                    <a:ext uri="{9D8B030D-6E8A-4147-A177-3AD203B41FA5}">
                      <a16:colId xmlns:a16="http://schemas.microsoft.com/office/drawing/2014/main" val="1594002769"/>
                    </a:ext>
                  </a:extLst>
                </a:gridCol>
                <a:gridCol w="1211079">
                  <a:extLst>
                    <a:ext uri="{9D8B030D-6E8A-4147-A177-3AD203B41FA5}">
                      <a16:colId xmlns:a16="http://schemas.microsoft.com/office/drawing/2014/main" val="1466587730"/>
                    </a:ext>
                  </a:extLst>
                </a:gridCol>
              </a:tblGrid>
              <a:tr h="3317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2931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Test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0.001078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99563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Test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0.000264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05382"/>
                  </a:ext>
                </a:extLst>
              </a:tr>
              <a:tr h="33172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0.000671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09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263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42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Next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Standardise the lagged observations used as inputs in the autoregressive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Updates related to the predictions beyond 20 minutes for the autoregressive Linear Regression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Validate the model without the autoregressive input (offline)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Incorporate a polynomial basis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More testing data from the 2019 to 2020 period?</a:t>
            </a:r>
          </a:p>
        </p:txBody>
      </p:sp>
    </p:spTree>
    <p:extLst>
      <p:ext uri="{BB962C8B-B14F-4D97-AF65-F5344CB8AC3E}">
        <p14:creationId xmlns:p14="http://schemas.microsoft.com/office/powerpoint/2010/main" val="3050719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37FC-2B86-4A71-8A61-AA56D49B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D485-E8DA-4615-817C-9E9EDC6B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86945F-0153-4BD6-A829-FFBF2A86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" y="1909740"/>
            <a:ext cx="11869941" cy="2496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09511-8982-4627-94FE-7BF8D1664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99" y="4613485"/>
            <a:ext cx="10821338" cy="221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9F949-75C6-4A20-BAAB-3B181E72E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" y="66334"/>
            <a:ext cx="11181033" cy="158343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A17FFF-EEB9-4705-B552-57AEC5D16E8E}"/>
              </a:ext>
            </a:extLst>
          </p:cNvPr>
          <p:cNvCxnSpPr/>
          <p:nvPr/>
        </p:nvCxnSpPr>
        <p:spPr>
          <a:xfrm>
            <a:off x="4492101" y="4341181"/>
            <a:ext cx="0" cy="1802167"/>
          </a:xfrm>
          <a:prstGeom prst="line">
            <a:avLst/>
          </a:prstGeom>
          <a:ln w="412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69011E-C9B4-4D57-935B-21795E7FE115}"/>
              </a:ext>
            </a:extLst>
          </p:cNvPr>
          <p:cNvSpPr txBox="1"/>
          <p:nvPr/>
        </p:nvSpPr>
        <p:spPr>
          <a:xfrm>
            <a:off x="504197" y="5399259"/>
            <a:ext cx="198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Pre-processing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CA79E-C63C-40C8-A037-AE549EC6F818}"/>
              </a:ext>
            </a:extLst>
          </p:cNvPr>
          <p:cNvSpPr txBox="1"/>
          <p:nvPr/>
        </p:nvSpPr>
        <p:spPr>
          <a:xfrm>
            <a:off x="9862766" y="4655016"/>
            <a:ext cx="198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Application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67110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537FC-2B86-4A71-8A61-AA56D49B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4D485-E8DA-4615-817C-9E9EDC6B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86945F-0153-4BD6-A829-FFBF2A86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" y="1909740"/>
            <a:ext cx="11869941" cy="2496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09511-8982-4627-94FE-7BF8D1664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99" y="4613485"/>
            <a:ext cx="10821338" cy="221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9F949-75C6-4A20-BAAB-3B181E72E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8" y="66334"/>
            <a:ext cx="11181033" cy="158343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A17FFF-EEB9-4705-B552-57AEC5D16E8E}"/>
              </a:ext>
            </a:extLst>
          </p:cNvPr>
          <p:cNvCxnSpPr/>
          <p:nvPr/>
        </p:nvCxnSpPr>
        <p:spPr>
          <a:xfrm>
            <a:off x="2707684" y="4341181"/>
            <a:ext cx="0" cy="1802167"/>
          </a:xfrm>
          <a:prstGeom prst="line">
            <a:avLst/>
          </a:prstGeom>
          <a:ln w="412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69011E-C9B4-4D57-935B-21795E7FE115}"/>
              </a:ext>
            </a:extLst>
          </p:cNvPr>
          <p:cNvSpPr txBox="1"/>
          <p:nvPr/>
        </p:nvSpPr>
        <p:spPr>
          <a:xfrm>
            <a:off x="504197" y="5399259"/>
            <a:ext cx="198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Pre-processing pipeline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CA79E-C63C-40C8-A037-AE549EC6F818}"/>
              </a:ext>
            </a:extLst>
          </p:cNvPr>
          <p:cNvSpPr txBox="1"/>
          <p:nvPr/>
        </p:nvSpPr>
        <p:spPr>
          <a:xfrm>
            <a:off x="9862766" y="4655016"/>
            <a:ext cx="198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Application pipeline</a:t>
            </a:r>
          </a:p>
        </p:txBody>
      </p:sp>
    </p:spTree>
    <p:extLst>
      <p:ext uri="{BB962C8B-B14F-4D97-AF65-F5344CB8AC3E}">
        <p14:creationId xmlns:p14="http://schemas.microsoft.com/office/powerpoint/2010/main" val="51957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84DB9-4D16-4512-9CF5-94EF199D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8AAC-ADD1-4A84-A2B7-5C50D8BC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E654F5-42F1-45C2-970E-80372B3B5617}"/>
              </a:ext>
            </a:extLst>
          </p:cNvPr>
          <p:cNvSpPr txBox="1"/>
          <p:nvPr/>
        </p:nvSpPr>
        <p:spPr>
          <a:xfrm>
            <a:off x="1066801" y="436864"/>
            <a:ext cx="604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A07111"/>
                </a:solidFill>
              </a:rPr>
              <a:t>List of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DEA9D-4498-418F-B751-6151868B45AA}"/>
              </a:ext>
            </a:extLst>
          </p:cNvPr>
          <p:cNvSpPr txBox="1"/>
          <p:nvPr/>
        </p:nvSpPr>
        <p:spPr>
          <a:xfrm>
            <a:off x="701040" y="1305341"/>
            <a:ext cx="10617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Relocate the “Standardise” pre-processing task outside the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Include the bias term in the Linear Regression equation.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Exclusion periods in the data from </a:t>
            </a:r>
            <a:r>
              <a:rPr lang="en-US" sz="2200" dirty="0"/>
              <a:t>01/08/19 to 21/03/20 and possible testing data.</a:t>
            </a: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Use the data from 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25/07/20 to 04/01/21 as the training dataset and test the model on the previous data periods. </a:t>
            </a:r>
            <a:endParaRPr lang="en-GB" sz="2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3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322"/>
          </a:xfrm>
        </p:spPr>
        <p:txBody>
          <a:bodyPr>
            <a:normAutofit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Regression: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D0A42-E8F7-4298-A09E-DA4EB6FC5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3448"/>
                <a:ext cx="10515600" cy="475351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latin typeface="Open Sans"/>
                  </a:rPr>
                  <a:t>Before</a:t>
                </a:r>
                <a:endParaRPr lang="en-US" b="0" i="0" dirty="0">
                  <a:effectLst/>
                  <a:latin typeface="Open Sans"/>
                </a:endParaRP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sz="2800" dirty="0"/>
                  <a:t> is the linear regression prediction at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.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After adding the bias term,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Helps to compensate the difference between the model prediction’s mean and the observation’s mean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US" b="0" i="0" dirty="0">
                  <a:effectLst/>
                  <a:latin typeface="Open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D0A42-E8F7-4298-A09E-DA4EB6FC5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3448"/>
                <a:ext cx="10515600" cy="4753516"/>
              </a:xfrm>
              <a:blipFill>
                <a:blip r:embed="rId2"/>
                <a:stretch>
                  <a:fillRect l="-754" t="-2824" b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B0F88-F1C2-474A-A791-4A6AFF940AFA}"/>
              </a:ext>
            </a:extLst>
          </p:cNvPr>
          <p:cNvSpPr txBox="1"/>
          <p:nvPr/>
        </p:nvSpPr>
        <p:spPr>
          <a:xfrm>
            <a:off x="4021828" y="4794042"/>
            <a:ext cx="12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Bias term</a:t>
            </a:r>
          </a:p>
        </p:txBody>
      </p:sp>
    </p:spTree>
    <p:extLst>
      <p:ext uri="{BB962C8B-B14F-4D97-AF65-F5344CB8AC3E}">
        <p14:creationId xmlns:p14="http://schemas.microsoft.com/office/powerpoint/2010/main" val="98842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322"/>
          </a:xfrm>
        </p:spPr>
        <p:txBody>
          <a:bodyPr>
            <a:normAutofit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Regression: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D0A42-E8F7-4298-A09E-DA4EB6FC5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3448"/>
                <a:ext cx="10515600" cy="475351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sz="2800" dirty="0"/>
                  <a:t>Predictions at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800" dirty="0"/>
                  <a:t>,</a:t>
                </a:r>
              </a:p>
              <a:p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Predictions at  the full domain,</a:t>
                </a:r>
              </a:p>
              <a:p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dirty="0"/>
                  <a:t>With,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sz="2800" dirty="0"/>
                  <a:t>In this case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800" dirty="0"/>
                  <a:t> is the number of inputs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endParaRPr lang="en-US" b="0" i="0" dirty="0">
                  <a:effectLst/>
                  <a:latin typeface="Open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D0A42-E8F7-4298-A09E-DA4EB6FC5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3448"/>
                <a:ext cx="10515600" cy="4753516"/>
              </a:xfrm>
              <a:blipFill>
                <a:blip r:embed="rId2"/>
                <a:stretch>
                  <a:fillRect l="-928" t="-2953" b="-1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63E99-D225-4D42-9D94-59EEAC0C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0D8C7-2E28-4C34-86C8-5A0501EB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52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2000</Words>
  <Application>Microsoft Office PowerPoint</Application>
  <PresentationFormat>Widescreen</PresentationFormat>
  <Paragraphs>365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Open Sans</vt:lpstr>
      <vt:lpstr>Office Theme</vt:lpstr>
      <vt:lpstr>1_Office Theme</vt:lpstr>
      <vt:lpstr>NSG Pilkington – University of Liverpool Machine Learning Project:  17/02/2021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Regression:</vt:lpstr>
      <vt:lpstr>Linear Regression:</vt:lpstr>
      <vt:lpstr> </vt:lpstr>
      <vt:lpstr> </vt:lpstr>
      <vt:lpstr> </vt:lpstr>
      <vt:lpstr> </vt:lpstr>
      <vt:lpstr> </vt:lpstr>
      <vt:lpstr> </vt:lpstr>
      <vt:lpstr>Linear Regression (test 1): autoregressive</vt:lpstr>
      <vt:lpstr>Linear Regression (test 1): autoregressive</vt:lpstr>
      <vt:lpstr>Linear Regression (test 1): autoregressive</vt:lpstr>
      <vt:lpstr> </vt:lpstr>
      <vt:lpstr>Linear Regression (test 2): autoregressive</vt:lpstr>
      <vt:lpstr>Linear Regression (test 2): autoregressive</vt:lpstr>
      <vt:lpstr>Linear Regression (test 2): autoregressive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Diego Echeverria</cp:lastModifiedBy>
  <cp:revision>479</cp:revision>
  <dcterms:created xsi:type="dcterms:W3CDTF">2020-12-01T17:36:12Z</dcterms:created>
  <dcterms:modified xsi:type="dcterms:W3CDTF">2021-02-17T16:55:10Z</dcterms:modified>
</cp:coreProperties>
</file>